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  <p:sldMasterId id="2147483721" r:id="rId7"/>
  </p:sldMasterIdLst>
  <p:notesMasterIdLst>
    <p:notesMasterId r:id="rId82"/>
  </p:notesMasterIdLst>
  <p:sldIdLst>
    <p:sldId id="392" r:id="rId8"/>
    <p:sldId id="390" r:id="rId9"/>
    <p:sldId id="388" r:id="rId10"/>
    <p:sldId id="389" r:id="rId11"/>
    <p:sldId id="300" r:id="rId12"/>
    <p:sldId id="279" r:id="rId13"/>
    <p:sldId id="307" r:id="rId14"/>
    <p:sldId id="310" r:id="rId15"/>
    <p:sldId id="311" r:id="rId16"/>
    <p:sldId id="315" r:id="rId17"/>
    <p:sldId id="316" r:id="rId18"/>
    <p:sldId id="317" r:id="rId19"/>
    <p:sldId id="349" r:id="rId20"/>
    <p:sldId id="351" r:id="rId21"/>
    <p:sldId id="273" r:id="rId22"/>
    <p:sldId id="271" r:id="rId23"/>
    <p:sldId id="319" r:id="rId24"/>
    <p:sldId id="268" r:id="rId25"/>
    <p:sldId id="306" r:id="rId26"/>
    <p:sldId id="270" r:id="rId27"/>
    <p:sldId id="350" r:id="rId28"/>
    <p:sldId id="330" r:id="rId29"/>
    <p:sldId id="326" r:id="rId30"/>
    <p:sldId id="331" r:id="rId31"/>
    <p:sldId id="332" r:id="rId32"/>
    <p:sldId id="352" r:id="rId33"/>
    <p:sldId id="333" r:id="rId34"/>
    <p:sldId id="334" r:id="rId35"/>
    <p:sldId id="336" r:id="rId36"/>
    <p:sldId id="327" r:id="rId37"/>
    <p:sldId id="338" r:id="rId38"/>
    <p:sldId id="335" r:id="rId39"/>
    <p:sldId id="339" r:id="rId40"/>
    <p:sldId id="340" r:id="rId41"/>
    <p:sldId id="341" r:id="rId42"/>
    <p:sldId id="343" r:id="rId43"/>
    <p:sldId id="342" r:id="rId44"/>
    <p:sldId id="344" r:id="rId45"/>
    <p:sldId id="345" r:id="rId46"/>
    <p:sldId id="346" r:id="rId47"/>
    <p:sldId id="347" r:id="rId48"/>
    <p:sldId id="348" r:id="rId49"/>
    <p:sldId id="323" r:id="rId50"/>
    <p:sldId id="324" r:id="rId51"/>
    <p:sldId id="394" r:id="rId52"/>
    <p:sldId id="396" r:id="rId53"/>
    <p:sldId id="362" r:id="rId54"/>
    <p:sldId id="397" r:id="rId55"/>
    <p:sldId id="398" r:id="rId56"/>
    <p:sldId id="361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296" r:id="rId78"/>
    <p:sldId id="386" r:id="rId79"/>
    <p:sldId id="387" r:id="rId80"/>
    <p:sldId id="353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gene Wallace" initials="EW" lastIdx="1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19" autoAdjust="0"/>
    <p:restoredTop sz="93066" autoAdjust="0"/>
  </p:normalViewPr>
  <p:slideViewPr>
    <p:cSldViewPr snapToGrid="0">
      <p:cViewPr varScale="1">
        <p:scale>
          <a:sx n="72" d="100"/>
          <a:sy n="72" d="100"/>
        </p:scale>
        <p:origin x="-5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4:30.203" idx="1">
    <p:pos x="10" y="10"/>
    <p:text>NEW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4:42.699" idx="2">
    <p:pos x="10" y="10"/>
    <p:text>NEW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4:52.388" idx="3">
    <p:pos x="10" y="10"/>
    <p:text>CHANGED TEXT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1T12:55:01.859" idx="4">
    <p:pos x="10" y="10"/>
    <p:text>CHANGED TEXT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42:40.099" idx="8">
    <p:pos x="10" y="10"/>
    <p:text>new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42:47.580" idx="9">
    <p:pos x="10" y="10"/>
    <p:text>new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28T04:44:23.753" idx="10">
    <p:pos x="10" y="10"/>
    <p:text>new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25D13-EAC1-4CE5-9306-DDAE48B411B5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2BC81F45-763A-4B8C-B710-94EE07BFE91E}">
      <dgm:prSet phldrT="[Text]" custT="1"/>
      <dgm:spPr/>
      <dgm:t>
        <a:bodyPr/>
        <a:lstStyle/>
        <a:p>
          <a:r>
            <a:rPr lang="zh-TW" altLang="en-US" sz="40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什麼是</a:t>
          </a:r>
          <a:r>
            <a:rPr lang="zh-TW" sz="40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社群商務？</a:t>
          </a:r>
        </a:p>
      </dgm:t>
    </dgm:pt>
    <dgm:pt modelId="{1F1795D7-0B59-48BC-BB12-C6663432C336}" type="parTrans" cxnId="{C8F6676D-1E25-415D-95A0-04D919240169}">
      <dgm:prSet/>
      <dgm:spPr/>
      <dgm:t>
        <a:bodyPr/>
        <a:lstStyle/>
        <a:p>
          <a:endParaRPr lang="en-US"/>
        </a:p>
      </dgm:t>
    </dgm:pt>
    <dgm:pt modelId="{D623417A-5DCB-4FEA-BF71-8923D7F88CD7}" type="sibTrans" cxnId="{C8F6676D-1E25-415D-95A0-04D919240169}">
      <dgm:prSet/>
      <dgm:spPr/>
      <dgm:t>
        <a:bodyPr/>
        <a:lstStyle/>
        <a:p>
          <a:endParaRPr lang="en-US"/>
        </a:p>
      </dgm:t>
    </dgm:pt>
    <dgm:pt modelId="{714A76A5-9526-473F-A411-85BB9802DB29}" type="pres">
      <dgm:prSet presAssocID="{4BF25D13-EAC1-4CE5-9306-DDAE48B411B5}" presName="Name0" presStyleCnt="0">
        <dgm:presLayoutVars>
          <dgm:chMax/>
          <dgm:chPref/>
          <dgm:dir/>
        </dgm:presLayoutVars>
      </dgm:prSet>
      <dgm:spPr/>
    </dgm:pt>
    <dgm:pt modelId="{9B4E8639-6D9C-41D2-A982-01F825D4010A}" type="pres">
      <dgm:prSet presAssocID="{2BC81F45-763A-4B8C-B710-94EE07BFE91E}" presName="composite" presStyleCnt="0"/>
      <dgm:spPr/>
    </dgm:pt>
    <dgm:pt modelId="{07B59FD4-579B-4111-9551-A5723507DEF1}" type="pres">
      <dgm:prSet presAssocID="{2BC81F45-763A-4B8C-B710-94EE07BFE91E}" presName="Accent" presStyleLbl="alignNode1" presStyleIdx="0" presStyleCnt="1" custLinFactNeighborX="-1418" custLinFactNeighborY="-6183">
        <dgm:presLayoutVars>
          <dgm:chMax val="0"/>
          <dgm:chPref val="0"/>
        </dgm:presLayoutVars>
      </dgm:prSet>
      <dgm:spPr/>
    </dgm:pt>
    <dgm:pt modelId="{E615316C-0E03-47D2-99E8-23327BB5A14A}" type="pres">
      <dgm:prSet presAssocID="{2BC81F45-763A-4B8C-B710-94EE07BFE91E}" presName="Image" presStyleLbl="bgImgPlace1" presStyleIdx="0" presStyleCnt="1" custLinFactNeighborX="-57" custLinFactNeighborY="-1041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55C81ADD-44E2-45A5-8C45-B927B17E2CAF}" type="pres">
      <dgm:prSet presAssocID="{2BC81F45-763A-4B8C-B710-94EE07BFE91E}" presName="Parent" presStyleLbl="fgAccFollowNode1" presStyleIdx="0" presStyleCnt="1" custScaleX="120327" custScaleY="125765" custLinFactNeighborX="-626" custLinFactNeighborY="-68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5012A-FC49-4E91-B354-CA6BF35CB702}" type="pres">
      <dgm:prSet presAssocID="{2BC81F45-763A-4B8C-B710-94EE07BFE91E}" presName="Space" presStyleCnt="0">
        <dgm:presLayoutVars>
          <dgm:chMax val="0"/>
          <dgm:chPref val="0"/>
        </dgm:presLayoutVars>
      </dgm:prSet>
      <dgm:spPr/>
    </dgm:pt>
  </dgm:ptLst>
  <dgm:cxnLst>
    <dgm:cxn modelId="{8DFAFDA1-794A-447F-92E2-AD14CBA81DF8}" type="presOf" srcId="{4BF25D13-EAC1-4CE5-9306-DDAE48B411B5}" destId="{714A76A5-9526-473F-A411-85BB9802DB29}" srcOrd="0" destOrd="0" presId="urn:microsoft.com/office/officeart/2008/layout/AlternatingPictureCircles"/>
    <dgm:cxn modelId="{C8F6676D-1E25-415D-95A0-04D919240169}" srcId="{4BF25D13-EAC1-4CE5-9306-DDAE48B411B5}" destId="{2BC81F45-763A-4B8C-B710-94EE07BFE91E}" srcOrd="0" destOrd="0" parTransId="{1F1795D7-0B59-48BC-BB12-C6663432C336}" sibTransId="{D623417A-5DCB-4FEA-BF71-8923D7F88CD7}"/>
    <dgm:cxn modelId="{43EFDE8D-B487-4164-91C7-F422152F6E79}" type="presOf" srcId="{2BC81F45-763A-4B8C-B710-94EE07BFE91E}" destId="{55C81ADD-44E2-45A5-8C45-B927B17E2CAF}" srcOrd="0" destOrd="0" presId="urn:microsoft.com/office/officeart/2008/layout/AlternatingPictureCircles"/>
    <dgm:cxn modelId="{0F560349-B177-4BD3-AC0B-FA66E0DA64ED}" type="presParOf" srcId="{714A76A5-9526-473F-A411-85BB9802DB29}" destId="{9B4E8639-6D9C-41D2-A982-01F825D4010A}" srcOrd="0" destOrd="0" presId="urn:microsoft.com/office/officeart/2008/layout/AlternatingPictureCircles"/>
    <dgm:cxn modelId="{EEFAD78E-F77A-478D-8DAB-1AB3C53D2551}" type="presParOf" srcId="{9B4E8639-6D9C-41D2-A982-01F825D4010A}" destId="{07B59FD4-579B-4111-9551-A5723507DEF1}" srcOrd="0" destOrd="0" presId="urn:microsoft.com/office/officeart/2008/layout/AlternatingPictureCircles"/>
    <dgm:cxn modelId="{20D8479C-B3E5-43AF-90BA-3A9AA488BBD9}" type="presParOf" srcId="{9B4E8639-6D9C-41D2-A982-01F825D4010A}" destId="{E615316C-0E03-47D2-99E8-23327BB5A14A}" srcOrd="1" destOrd="0" presId="urn:microsoft.com/office/officeart/2008/layout/AlternatingPictureCircles"/>
    <dgm:cxn modelId="{3BF9E1DC-59D9-4F52-878D-2A6375BFA9D1}" type="presParOf" srcId="{9B4E8639-6D9C-41D2-A982-01F825D4010A}" destId="{55C81ADD-44E2-45A5-8C45-B927B17E2CAF}" srcOrd="2" destOrd="0" presId="urn:microsoft.com/office/officeart/2008/layout/AlternatingPictureCircles"/>
    <dgm:cxn modelId="{2FF4897A-A143-4681-B313-C5B447ABE9A3}" type="presParOf" srcId="{9B4E8639-6D9C-41D2-A982-01F825D4010A}" destId="{7155012A-FC49-4E91-B354-CA6BF35CB702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59FD4-579B-4111-9551-A5723507DEF1}">
      <dsp:nvSpPr>
        <dsp:cNvPr id="0" name=""/>
        <dsp:cNvSpPr/>
      </dsp:nvSpPr>
      <dsp:spPr>
        <a:xfrm>
          <a:off x="3003020" y="509825"/>
          <a:ext cx="3120575" cy="312043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5316C-0E03-47D2-99E8-23327BB5A14A}">
      <dsp:nvSpPr>
        <dsp:cNvPr id="0" name=""/>
        <dsp:cNvSpPr/>
      </dsp:nvSpPr>
      <dsp:spPr>
        <a:xfrm>
          <a:off x="2166" y="509828"/>
          <a:ext cx="3838006" cy="29018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81ADD-44E2-45A5-8C45-B927B17E2CAF}">
      <dsp:nvSpPr>
        <dsp:cNvPr id="0" name=""/>
        <dsp:cNvSpPr/>
      </dsp:nvSpPr>
      <dsp:spPr>
        <a:xfrm>
          <a:off x="3127964" y="566951"/>
          <a:ext cx="2928714" cy="30609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i="0" kern="1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什麼是</a:t>
          </a:r>
          <a:r>
            <a:rPr lang="zh-TW" sz="4000" b="1" i="0" kern="1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社群商務？</a:t>
          </a:r>
        </a:p>
      </dsp:txBody>
      <dsp:txXfrm>
        <a:off x="3556864" y="1015215"/>
        <a:ext cx="2070914" cy="216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74815-7362-4DDD-B716-9A6D068344A0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F6ABE-3FA4-4103-8C56-6545DC3E6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6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F6ABE-3FA4-4103-8C56-6545DC3E60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4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F6ABE-3FA4-4103-8C56-6545DC3E60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20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sz="1200" b="0" i="0" dirty="0" smtClean="0">
                <a:solidFill>
                  <a:srgbClr val="000000"/>
                </a:solidFill>
                <a:ea typeface="PMingLiU" pitchFamily="18" charset="0"/>
              </a:rPr>
              <a:t>Affiliate Marketing is when a site or blog promotes a product, then when the user clicks they are directed to the location to purchase that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58841-13A4-7940-9B55-38146466574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4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sz="1200" b="0" i="0" dirty="0" smtClean="0">
                <a:solidFill>
                  <a:srgbClr val="000000"/>
                </a:solidFill>
                <a:ea typeface="PMingLiU" pitchFamily="18" charset="0"/>
              </a:rPr>
              <a:t>Affiliate Marketing is when a site or blog promotes a product, then when the user clicks they are directed to the location to purchase that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58841-13A4-7940-9B55-38146466574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74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F6ABE-3FA4-4103-8C56-6545DC3E60C5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4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9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7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24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165-C063-4AEE-8A82-1C5DFB3DB6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475F-A6FC-4DF7-9E47-6AD1938346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7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41F1-1947-4B24-AA77-AAB49F4FED8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9007-F420-4D2A-9018-C0AA137F1C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8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06CF-BEEF-469D-9172-6A8C870D532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8FC9-9DB8-4B13-974A-DEF90DB17D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8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BAE0-DB8F-4834-8799-16A85777CCF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D8C20-6278-4524-8342-286B3729381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2BD7-1FB4-4C87-9C69-C085ACF23B6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1E39-7A0B-4899-BF61-76EB9248810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7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D983-DE92-4277-87BC-DE76C710067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B4A5-B340-472F-8872-1D78F352A70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0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EDCD-E3ED-4A69-A751-D6FFB16B189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F9B4-247F-4121-B0FE-2E6A3FA0429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17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2E26-08CE-41F4-A050-FCE3E661BB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65AC-D611-47C8-8F32-BB1447446AB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93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EFBC-FF91-4EF3-8814-AB135CCAE5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BBE7-3D14-4CD7-9454-3A842482BE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81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2B42-7BE0-44EC-B6CF-921904F5A1D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3C09-36B0-43EA-B89C-A6DCB0773AC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3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250-0B78-4DA0-B28F-1EE694DBC1C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F262-449A-426A-97FD-F9983AB881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68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78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9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0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7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59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84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8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9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5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3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40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70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69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43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94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110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110" y="-1055685"/>
            <a:ext cx="184731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445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206164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46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11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12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57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7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23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61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24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98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80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57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32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32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90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7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56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86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75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84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34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88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35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165-C063-4AEE-8A82-1C5DFB3DB6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475F-A6FC-4DF7-9E47-6AD1938346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41F1-1947-4B24-AA77-AAB49F4FED8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9007-F420-4D2A-9018-C0AA137F1C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9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06CF-BEEF-469D-9172-6A8C870D532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8FC9-9DB8-4B13-974A-DEF90DB17D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4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BAE0-DB8F-4834-8799-16A85777CCF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D8C20-6278-4524-8342-286B3729381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2BD7-1FB4-4C87-9C69-C085ACF23B6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1E39-7A0B-4899-BF61-76EB9248810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100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D983-DE92-4277-87BC-DE76C710067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B4A5-B340-472F-8872-1D78F352A70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43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EDCD-E3ED-4A69-A751-D6FFB16B189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F9B4-247F-4121-B0FE-2E6A3FA0429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06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2E26-08CE-41F4-A050-FCE3E661BB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65AC-D611-47C8-8F32-BB1447446AB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6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EFBC-FF91-4EF3-8814-AB135CCAE5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BBE7-3D14-4CD7-9454-3A842482BE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83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2B42-7BE0-44EC-B6CF-921904F5A1D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3C09-36B0-43EA-B89C-A6DCB0773AC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38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250-0B78-4DA0-B28F-1EE694DBC1C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F262-449A-426A-97FD-F9983AB881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599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165-C063-4AEE-8A82-1C5DFB3DB6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475F-A6FC-4DF7-9E47-6AD193834635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2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41F1-1947-4B24-AA77-AAB49F4FED8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9007-F420-4D2A-9018-C0AA137F1C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3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60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006CF-BEEF-469D-9172-6A8C870D532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8FC9-9DB8-4B13-974A-DEF90DB17D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9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BAE0-DB8F-4834-8799-16A85777CCF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D8C20-6278-4524-8342-286B3729381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4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2BD7-1FB4-4C87-9C69-C085ACF23B6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1E39-7A0B-4899-BF61-76EB9248810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09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D983-DE92-4277-87BC-DE76C710067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B4A5-B340-472F-8872-1D78F352A70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94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EDCD-E3ED-4A69-A751-D6FFB16B189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F9B4-247F-4121-B0FE-2E6A3FA0429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12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02E26-08CE-41F4-A050-FCE3E661BBC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65AC-D611-47C8-8F32-BB1447446ABA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59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5EFBC-FF91-4EF3-8814-AB135CCAE5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BBE7-3D14-4CD7-9454-3A842482BED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850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2B42-7BE0-44EC-B6CF-921904F5A1D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3C09-36B0-43EA-B89C-A6DCB0773AC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628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250-0B78-4DA0-B28F-1EE694DBC1C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F262-449A-426A-97FD-F9983AB8814F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4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0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750A-0D70-49C5-BDC4-A6638A5BC47D}" type="datetimeFigureOut">
              <a:rPr lang="en-US" smtClean="0"/>
              <a:pPr/>
              <a:t>4/29/2017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9AD8E-79FC-426C-938F-5D4E45055D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7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A18B92-F190-4AF4-8806-F539587412A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4EA75C-A675-4836-A111-B0A4ED0C835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8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694F-5636-4607-919C-3F0C276426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F404-102B-44B0-9CF2-D2691A8B21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37"/>
            <a:ext cx="9144000" cy="380979"/>
          </a:xfrm>
          <a:prstGeom prst="rect">
            <a:avLst/>
          </a:prstGeom>
          <a:solidFill>
            <a:schemeClr val="tx1">
              <a:lumMod val="75000"/>
              <a:lumOff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4" descr="C:\Users\markm\Downloads\laptop_earth_revolve_7960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5" y="6286520"/>
            <a:ext cx="539003" cy="5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markm\Desktop\World Conference 2014\shoplogo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8" y="6480531"/>
            <a:ext cx="889155" cy="3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kern="120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71CA-7C37-4C56-9122-B1F7068FA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20276-C649-4E25-96E2-A2782A197C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51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750A-0D70-49C5-BDC4-A6638A5BC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9AD8E-79FC-426C-938F-5D4E45055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2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A18B92-F190-4AF4-8806-F539587412A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4EA75C-A675-4836-A111-B0A4ED0C835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6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A18B92-F190-4AF4-8806-F539587412A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29/04/2017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4EA75C-A675-4836-A111-B0A4ED0C835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omments" Target="../comments/comment3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9.xml"/><Relationship Id="rId5" Type="http://schemas.openxmlformats.org/officeDocument/2006/relationships/comments" Target="../comments/comment6.xml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619"/>
            <a:ext cx="9144000" cy="6096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946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021497" y="4744278"/>
            <a:ext cx="5782770" cy="1743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zh-TW" sz="5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</a:t>
            </a:r>
            <a:r>
              <a:rPr lang="en-US" altLang="zh-TW" sz="5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- </a:t>
            </a:r>
          </a:p>
          <a:p>
            <a:r>
              <a:rPr lang="zh-TW" sz="5400" b="1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您事業的解決方案</a:t>
            </a:r>
          </a:p>
        </p:txBody>
      </p:sp>
    </p:spTree>
    <p:extLst>
      <p:ext uri="{BB962C8B-B14F-4D97-AF65-F5344CB8AC3E}">
        <p14:creationId xmlns:p14="http://schemas.microsoft.com/office/powerpoint/2010/main" val="5166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0997" y="1069256"/>
            <a:ext cx="7615238" cy="5162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6748612"/>
            <a:ext cx="9144000" cy="1093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4968" y="-1081"/>
            <a:ext cx="7886700" cy="665452"/>
          </a:xfrm>
        </p:spPr>
        <p:txBody>
          <a:bodyPr>
            <a:normAutofit/>
          </a:bodyPr>
          <a:lstStyle/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應用程式功能 –  篩選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226" t="15749" r="63690" b="54206"/>
          <a:stretch/>
        </p:blipFill>
        <p:spPr>
          <a:xfrm>
            <a:off x="1213509" y="1340565"/>
            <a:ext cx="2841172" cy="454373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/>
          <a:srcRect l="20932" t="45370" r="63690" b="26570"/>
          <a:stretch/>
        </p:blipFill>
        <p:spPr>
          <a:xfrm>
            <a:off x="4707007" y="1378665"/>
            <a:ext cx="3321743" cy="4543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8333" y="2398294"/>
            <a:ext cx="1443038" cy="2152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6162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835" y="-176694"/>
            <a:ext cx="6226955" cy="976645"/>
          </a:xfrm>
        </p:spPr>
        <p:txBody>
          <a:bodyPr>
            <a:normAutofit/>
          </a:bodyPr>
          <a:lstStyle/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應用程式功能 – 應用程式介紹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5809" t="9257" r="26962" b="36818"/>
          <a:stretch/>
        </p:blipFill>
        <p:spPr>
          <a:xfrm>
            <a:off x="978615" y="764698"/>
            <a:ext cx="6991219" cy="5983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73" y="3563958"/>
            <a:ext cx="1712076" cy="152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/>
          <a:srcRect l="56708" t="22822" r="32750" b="40057"/>
          <a:stretch/>
        </p:blipFill>
        <p:spPr>
          <a:xfrm>
            <a:off x="2889296" y="3850093"/>
            <a:ext cx="1017695" cy="26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2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6162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980" y="-176694"/>
            <a:ext cx="7098071" cy="976645"/>
          </a:xfrm>
        </p:spPr>
        <p:txBody>
          <a:bodyPr>
            <a:normAutofit/>
          </a:bodyPr>
          <a:lstStyle/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應用程式功能 – 應用程式介紹畫面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 cstate="print"/>
          <a:srcRect l="31246" t="10746" r="33497" b="18248"/>
          <a:stretch/>
        </p:blipFill>
        <p:spPr>
          <a:xfrm>
            <a:off x="1" y="624178"/>
            <a:ext cx="4129088" cy="62338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4608415" y="839010"/>
            <a:ext cx="421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提供應用程式或功能的詳細說明。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8415" y="1833753"/>
            <a:ext cx="421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提供圖片描述應用程式的功能。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85861" y="2827176"/>
            <a:ext cx="4547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您可以直接從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2800" b="1" i="0" baseline="30000" dirty="0" smtClean="0">
                <a:solidFill>
                  <a:srgbClr val="000000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</a:t>
            </a:r>
            <a:r>
              <a:rPr lang="en-US" alt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Unfranchise.com</a:t>
            </a:r>
            <a:r>
              <a:rPr lang="en-US" alt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選擇並下載應用程式。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8415" y="4656904"/>
            <a:ext cx="4210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如何使用該工具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的技巧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協助您的事業</a:t>
            </a:r>
            <a:endParaRPr lang="zh-TW" sz="28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8409" y="5673385"/>
            <a:ext cx="4378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可以直接連接至Apple或Google商店下載。</a:t>
            </a:r>
          </a:p>
        </p:txBody>
      </p:sp>
    </p:spTree>
    <p:extLst>
      <p:ext uri="{BB962C8B-B14F-4D97-AF65-F5344CB8AC3E}">
        <p14:creationId xmlns:p14="http://schemas.microsoft.com/office/powerpoint/2010/main" val="6082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77" y="172837"/>
            <a:ext cx="3792005" cy="1657639"/>
          </a:xfrm>
        </p:spPr>
        <p:txBody>
          <a:bodyPr>
            <a:normAutofit/>
          </a:bodyPr>
          <a:lstStyle/>
          <a:p>
            <a:r>
              <a:rPr 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應用程式和</a:t>
            </a:r>
            <a:r>
              <a:rPr lang="en-US" alt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功能中心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2" y="1785851"/>
            <a:ext cx="3908903" cy="283555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隨著我們開發更多的網站功能和應用程式，它們將列在功能中心，讓您了解它們如何幫助您和您的事業。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45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即將在</a:t>
            </a:r>
            <a:r>
              <a:rPr lang="zh-TW" sz="45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2017年</a:t>
            </a:r>
            <a:r>
              <a:rPr lang="en-US" altLang="zh-TW" sz="45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45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sz="45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格林斯堡市的國際年會</a:t>
            </a:r>
            <a:r>
              <a:rPr lang="zh-TW" altLang="en-US" sz="45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公佈</a:t>
            </a:r>
            <a:endParaRPr lang="zh-TW" sz="4500" b="1" i="0" dirty="0" smtClean="0">
              <a:solidFill>
                <a:srgbClr val="2E75B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7294" t="18291" r="45708" b="35003"/>
          <a:stretch/>
        </p:blipFill>
        <p:spPr>
          <a:xfrm>
            <a:off x="3914776" y="0"/>
            <a:ext cx="5229225" cy="6781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80" y="4678078"/>
            <a:ext cx="1115403" cy="148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88" y="4678093"/>
            <a:ext cx="1069645" cy="142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1" y="4621394"/>
            <a:ext cx="1291692" cy="17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715" y="578537"/>
            <a:ext cx="7332550" cy="62794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2044700" y="2197100"/>
            <a:ext cx="5321300" cy="299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為您的網站導入流量</a:t>
            </a:r>
            <a:endParaRPr lang="zh-TW" altLang="en-US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07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242" t="1702" r="1312" b="3081"/>
          <a:stretch/>
        </p:blipFill>
        <p:spPr>
          <a:xfrm>
            <a:off x="1392389" y="1817078"/>
            <a:ext cx="5782235" cy="5040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010" y="654667"/>
            <a:ext cx="8017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您現在用什麼方式來為您的網站帶來流量？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"/>
            <a:ext cx="9144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233" y="-96254"/>
            <a:ext cx="6521116" cy="721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2400" b="1" i="0" dirty="0" smtClean="0">
                <a:solidFill>
                  <a:srgbClr val="000000"/>
                </a:solidFill>
                <a:ea typeface="PMingLiU" pitchFamily="18" charset="0"/>
              </a:rPr>
              <a:t>網路行銷聯盟 </a:t>
            </a:r>
            <a:r>
              <a:rPr lang="zh-TW" sz="2400" b="0" i="0" dirty="0" smtClean="0">
                <a:solidFill>
                  <a:srgbClr val="000000"/>
                </a:solidFill>
                <a:ea typeface="PMingLiU" pitchFamily="18" charset="0"/>
              </a:rPr>
              <a:t>– http://affiliate.shop.com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25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/>
          <a:srcRect l="20487" t="46161" r="53371" b="27772"/>
          <a:stretch/>
        </p:blipFill>
        <p:spPr>
          <a:xfrm>
            <a:off x="673932" y="1046276"/>
            <a:ext cx="7159337" cy="5351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4444" y="1030253"/>
            <a:ext cx="25766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4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口碑廣告？ </a:t>
            </a:r>
          </a:p>
          <a:p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5"/>
            <a:ext cx="9144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9233" y="-96254"/>
            <a:ext cx="6521116" cy="721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2400" b="1" i="0" dirty="0" smtClean="0">
                <a:solidFill>
                  <a:srgbClr val="000000"/>
                </a:solidFill>
                <a:ea typeface="PMingLiU" pitchFamily="18" charset="0"/>
              </a:rPr>
              <a:t>網路行銷聯盟 </a:t>
            </a:r>
            <a:r>
              <a:rPr lang="zh-TW" sz="2400" b="0" i="0" dirty="0" smtClean="0">
                <a:solidFill>
                  <a:srgbClr val="000000"/>
                </a:solidFill>
                <a:ea typeface="PMingLiU" pitchFamily="18" charset="0"/>
              </a:rPr>
              <a:t>– http://affiliate.shop.com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Callout 1"/>
          <p:cNvSpPr/>
          <p:nvPr/>
        </p:nvSpPr>
        <p:spPr>
          <a:xfrm>
            <a:off x="6619016" y="124705"/>
            <a:ext cx="2524991" cy="2105891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請造訪我的網站！</a:t>
            </a:r>
          </a:p>
        </p:txBody>
      </p:sp>
    </p:spTree>
    <p:extLst>
      <p:ext uri="{BB962C8B-B14F-4D97-AF65-F5344CB8AC3E}">
        <p14:creationId xmlns:p14="http://schemas.microsoft.com/office/powerpoint/2010/main" val="34661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7" y="393032"/>
            <a:ext cx="8461026" cy="6464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" y="494950"/>
            <a:ext cx="341487" cy="63470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02515" y="494950"/>
            <a:ext cx="341487" cy="63470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1"/>
          <p:cNvSpPr/>
          <p:nvPr/>
        </p:nvSpPr>
        <p:spPr>
          <a:xfrm>
            <a:off x="3835400" y="510994"/>
            <a:ext cx="4762500" cy="58800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創業家的思維：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山不轉路轉</a:t>
            </a:r>
          </a:p>
        </p:txBody>
      </p:sp>
    </p:spTree>
    <p:extLst>
      <p:ext uri="{BB962C8B-B14F-4D97-AF65-F5344CB8AC3E}">
        <p14:creationId xmlns:p14="http://schemas.microsoft.com/office/powerpoint/2010/main" val="23970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20113" y="15"/>
            <a:ext cx="4723895" cy="265014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8000">
                <a:schemeClr val="accent6">
                  <a:lumMod val="5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srgbClr val="F2F2F2"/>
              </a:solidFill>
              <a:latin typeface="Calibri" panose="020F0502020204030204"/>
            </a:endParaRPr>
          </a:p>
        </p:txBody>
      </p:sp>
      <p:sp>
        <p:nvSpPr>
          <p:cNvPr id="12" name="Parallelogram 11"/>
          <p:cNvSpPr/>
          <p:nvPr/>
        </p:nvSpPr>
        <p:spPr>
          <a:xfrm rot="5400000">
            <a:off x="3031278" y="475842"/>
            <a:ext cx="6588571" cy="5636888"/>
          </a:xfrm>
          <a:prstGeom prst="parallelogram">
            <a:avLst>
              <a:gd name="adj" fmla="val 30424"/>
            </a:avLst>
          </a:prstGeom>
          <a:solidFill>
            <a:schemeClr val="tx1"/>
          </a:solidFill>
          <a:ln>
            <a:noFill/>
          </a:ln>
          <a:effectLst>
            <a:outerShdw blurRad="635000" dist="38100" dir="5400000" sx="103000" sy="103000" algn="t" rotWithShape="0">
              <a:schemeClr val="tx1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srgbClr val="F2F2F2"/>
              </a:solidFill>
              <a:latin typeface="Calibri" panose="020F0502020204030204"/>
            </a:endParaRPr>
          </a:p>
        </p:txBody>
      </p:sp>
      <p:sp>
        <p:nvSpPr>
          <p:cNvPr id="8" name="Right Triangle 7"/>
          <p:cNvSpPr/>
          <p:nvPr/>
        </p:nvSpPr>
        <p:spPr>
          <a:xfrm rot="5400000">
            <a:off x="1144806" y="-1144806"/>
            <a:ext cx="4689716" cy="6979328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78000">
                <a:schemeClr val="accent6">
                  <a:lumMod val="5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1270000" dist="228600" dir="5400000" sx="109000" sy="10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>
              <a:defRPr/>
            </a:pPr>
            <a:endParaRPr lang="en-US" dirty="0">
              <a:solidFill>
                <a:srgbClr val="F2F2F2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1187" r="37953"/>
          <a:stretch/>
        </p:blipFill>
        <p:spPr>
          <a:xfrm>
            <a:off x="1038792" y="2107526"/>
            <a:ext cx="4041989" cy="48619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2646" y="177816"/>
            <a:ext cx="7399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4800" b="1" i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網路行銷聯盟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17" y="2222249"/>
            <a:ext cx="4446014" cy="1274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8166" y="3378174"/>
            <a:ext cx="3664909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  <a:r>
              <a:rPr lang="zh-TW" altLang="en-US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在台灣</a:t>
            </a:r>
            <a:r>
              <a:rPr lang="zh-TW" altLang="en-US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上線</a:t>
            </a:r>
            <a:endParaRPr lang="zh-TW" sz="32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即將於新加坡和</a:t>
            </a:r>
            <a:endParaRPr lang="en-US" altLang="zh-TW" sz="32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香港推</a:t>
            </a:r>
            <a:r>
              <a:rPr lang="zh-TW" altLang="en-US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  <a:r>
              <a:rPr lang="zh-TW" sz="3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131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"/>
            <a:ext cx="9144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3" y="-96254"/>
            <a:ext cx="6521116" cy="721895"/>
          </a:xfrm>
        </p:spPr>
        <p:txBody>
          <a:bodyPr>
            <a:normAutofit/>
          </a:bodyPr>
          <a:lstStyle/>
          <a:p>
            <a:r>
              <a:rPr lang="zh-TW" sz="2400" b="1" i="0" dirty="0" smtClean="0">
                <a:solidFill>
                  <a:srgbClr val="000000"/>
                </a:solidFill>
                <a:ea typeface="PMingLiU" pitchFamily="18" charset="0"/>
              </a:rPr>
              <a:t>網路行銷聯盟 </a:t>
            </a:r>
            <a:r>
              <a:rPr lang="zh-TW" sz="2400" b="0" i="0" dirty="0" smtClean="0">
                <a:solidFill>
                  <a:srgbClr val="000000"/>
                </a:solidFill>
                <a:ea typeface="PMingLiU" pitchFamily="18" charset="0"/>
              </a:rPr>
              <a:t>– http://affiliate.shop.com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313" t="4441" r="2285" b="5207"/>
          <a:stretch/>
        </p:blipFill>
        <p:spPr>
          <a:xfrm>
            <a:off x="469234" y="875659"/>
            <a:ext cx="8205536" cy="57057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9231" y="4001294"/>
            <a:ext cx="8205536" cy="8104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網路行銷聯盟計畫提供您數種</a:t>
            </a:r>
            <a:r>
              <a:rPr lang="zh-TW" altLang="en-US" sz="28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宣傳</a:t>
            </a:r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產品的方式，</a:t>
            </a:r>
            <a:endParaRPr lang="en-US" altLang="zh-TW" sz="2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為您的</a:t>
            </a:r>
            <a:r>
              <a:rPr lang="en-US" alt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</a:t>
            </a:r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SHOP.COM入口網站帶來更多顧客。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05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4981" b="9220"/>
          <a:stretch/>
        </p:blipFill>
        <p:spPr>
          <a:xfrm>
            <a:off x="1744579" y="552450"/>
            <a:ext cx="5841332" cy="6145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8126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045" y="789797"/>
            <a:ext cx="7145888" cy="5798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6581" y="2370553"/>
            <a:ext cx="1748412" cy="3516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12440" y="-36893"/>
            <a:ext cx="316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我要如何開始？</a:t>
            </a:r>
          </a:p>
        </p:txBody>
      </p:sp>
    </p:spTree>
    <p:extLst>
      <p:ext uri="{BB962C8B-B14F-4D97-AF65-F5344CB8AC3E}">
        <p14:creationId xmlns:p14="http://schemas.microsoft.com/office/powerpoint/2010/main" val="29034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8937" y="962818"/>
            <a:ext cx="6978316" cy="56622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75462" y="20936"/>
            <a:ext cx="715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註冊加入，取得您的網路行銷聯盟夥伴代號</a:t>
            </a:r>
          </a:p>
        </p:txBody>
      </p:sp>
      <p:sp>
        <p:nvSpPr>
          <p:cNvPr id="7" name="Rectangle 6"/>
          <p:cNvSpPr/>
          <p:nvPr/>
        </p:nvSpPr>
        <p:spPr>
          <a:xfrm>
            <a:off x="2683042" y="5235742"/>
            <a:ext cx="830180" cy="403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3998" t="11678" r="15354" b="10471"/>
          <a:stretch/>
        </p:blipFill>
        <p:spPr>
          <a:xfrm>
            <a:off x="1118945" y="782057"/>
            <a:ext cx="6894095" cy="56949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324985" y="4604770"/>
            <a:ext cx="6688055" cy="532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sz="2400" b="1" i="0" dirty="0" smtClean="0">
                <a:solidFill>
                  <a:srgbClr val="000000"/>
                </a:solidFill>
                <a:ea typeface="PMingLiU" pitchFamily="18" charset="0"/>
              </a:rPr>
              <a:t> 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夥伴代號：AP0867500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0693" y="4634839"/>
            <a:ext cx="3642309" cy="478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31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/>
          <a:srcRect l="5149"/>
          <a:stretch/>
        </p:blipFill>
        <p:spPr>
          <a:xfrm>
            <a:off x="-44115" y="416087"/>
            <a:ext cx="9188117" cy="62542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"/>
            <a:ext cx="9144000" cy="510988"/>
            <a:chOff x="0" y="0"/>
            <a:chExt cx="9144000" cy="38324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383241"/>
            </a:xfrm>
            <a:prstGeom prst="rect">
              <a:avLst/>
            </a:prstGeom>
            <a:solidFill>
              <a:srgbClr val="232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50656"/>
              <a:ext cx="1423060" cy="311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6220899" y="1193801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網路行銷聯盟側</a:t>
            </a:r>
            <a:r>
              <a:rPr lang="zh-TW" altLang="en-US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</a:t>
            </a:r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工具列應用程式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2390" y="1759408"/>
            <a:ext cx="962526" cy="2582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48400" y="307839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如何利用它來增加網站流量</a:t>
            </a:r>
          </a:p>
        </p:txBody>
      </p:sp>
    </p:spTree>
    <p:extLst>
      <p:ext uri="{BB962C8B-B14F-4D97-AF65-F5344CB8AC3E}">
        <p14:creationId xmlns:p14="http://schemas.microsoft.com/office/powerpoint/2010/main" val="3946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3570" t="10800" r="14614" b="13215"/>
          <a:stretch/>
        </p:blipFill>
        <p:spPr>
          <a:xfrm>
            <a:off x="228600" y="553428"/>
            <a:ext cx="8625840" cy="63045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1" y="3208422"/>
            <a:ext cx="1287380" cy="6577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87452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99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663" y="559239"/>
            <a:ext cx="7780421" cy="6224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"/>
            <a:ext cx="9144000" cy="529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9233" y="-96254"/>
            <a:ext cx="6521116" cy="7218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2400" b="1" i="0" dirty="0" smtClean="0">
                <a:solidFill>
                  <a:srgbClr val="000000"/>
                </a:solidFill>
                <a:ea typeface="PMingLiU" pitchFamily="18" charset="0"/>
              </a:rPr>
              <a:t>網路行銷聯盟 </a:t>
            </a:r>
            <a:r>
              <a:rPr lang="zh-TW" sz="2400" b="0" i="0" dirty="0" smtClean="0">
                <a:solidFill>
                  <a:srgbClr val="000000"/>
                </a:solidFill>
                <a:ea typeface="PMingLiU" pitchFamily="18" charset="0"/>
              </a:rPr>
              <a:t>– http://affiliate.shop.com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33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5367" t="9703" r="5737" b="6525"/>
          <a:stretch/>
        </p:blipFill>
        <p:spPr>
          <a:xfrm>
            <a:off x="216575" y="729915"/>
            <a:ext cx="8674769" cy="6128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Left Arrow Callout 4"/>
          <p:cNvSpPr/>
          <p:nvPr/>
        </p:nvSpPr>
        <p:spPr>
          <a:xfrm>
            <a:off x="4409573" y="1407335"/>
            <a:ext cx="3639918" cy="183463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在此輸入您的網路行銷聯盟夥伴代號，如此有人分享時才會是您的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成績。</a:t>
            </a:r>
            <a:endParaRPr lang="zh-TW" sz="24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16186" y="2005263"/>
            <a:ext cx="1293395" cy="5614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219" y="0"/>
            <a:ext cx="8718421" cy="6593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7167" y="159502"/>
            <a:ext cx="349754" cy="478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Callout 3"/>
          <p:cNvSpPr/>
          <p:nvPr/>
        </p:nvSpPr>
        <p:spPr>
          <a:xfrm>
            <a:off x="5680365" y="11668"/>
            <a:ext cx="2695120" cy="12192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安裝後，右上角會出現一個小圖示</a:t>
            </a:r>
          </a:p>
        </p:txBody>
      </p:sp>
    </p:spTree>
    <p:extLst>
      <p:ext uri="{BB962C8B-B14F-4D97-AF65-F5344CB8AC3E}">
        <p14:creationId xmlns:p14="http://schemas.microsoft.com/office/powerpoint/2010/main" val="3694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50" y="561039"/>
            <a:ext cx="8643304" cy="6644541"/>
          </a:xfrm>
          <a:prstGeom prst="rect">
            <a:avLst/>
          </a:prstGeom>
        </p:spPr>
      </p:pic>
      <p:pic>
        <p:nvPicPr>
          <p:cNvPr id="3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3073">
            <a:off x="4867400" y="3346045"/>
            <a:ext cx="4867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5118" y="754893"/>
            <a:ext cx="3470326" cy="6254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06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54 -0.35995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-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14800" y="578529"/>
            <a:ext cx="5029200" cy="1062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203" y="578529"/>
            <a:ext cx="3376504" cy="6268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0951" y="1806915"/>
            <a:ext cx="49153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提供產品名稱</a:t>
            </a:r>
          </a:p>
          <a:p>
            <a:endParaRPr 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產品網址</a:t>
            </a:r>
          </a:p>
          <a:p>
            <a:endParaRPr 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產品圖片網址</a:t>
            </a:r>
          </a:p>
          <a:p>
            <a:endParaRPr 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產品説明</a:t>
            </a:r>
          </a:p>
          <a:p>
            <a:endParaRPr 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產品圖片、價格及現金回饋</a:t>
            </a:r>
          </a:p>
          <a:p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可將編碼嵌入任何支援html的網站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42125" y="4571859"/>
            <a:ext cx="3606427" cy="6577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28603" y="591246"/>
            <a:ext cx="4801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自動擷取您分享產品時所需的所有資訊。</a:t>
            </a:r>
          </a:p>
        </p:txBody>
      </p:sp>
    </p:spTree>
    <p:extLst>
      <p:ext uri="{BB962C8B-B14F-4D97-AF65-F5344CB8AC3E}">
        <p14:creationId xmlns:p14="http://schemas.microsoft.com/office/powerpoint/2010/main" val="565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6" y="829594"/>
            <a:ext cx="8073189" cy="681038"/>
          </a:xfrm>
        </p:spPr>
        <p:txBody>
          <a:bodyPr>
            <a:noAutofit/>
          </a:bodyPr>
          <a:lstStyle/>
          <a:p>
            <a:r>
              <a:rPr lang="zh-TW" sz="6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科技正改變一切！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/>
          <a:srcRect l="1600"/>
          <a:stretch/>
        </p:blipFill>
        <p:spPr>
          <a:xfrm>
            <a:off x="1833567" y="1947070"/>
            <a:ext cx="6386513" cy="41576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0" y="1510632"/>
            <a:ext cx="1457325" cy="1943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48126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681" y="571594"/>
            <a:ext cx="4883189" cy="62864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835316" y="914414"/>
            <a:ext cx="3080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愛尚它</a:t>
            </a:r>
            <a:r>
              <a:rPr lang="zh-TW" sz="36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產品嵌入一個美容網站的例子。</a:t>
            </a:r>
          </a:p>
          <a:p>
            <a:endParaRPr 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點擊它會將顧客帶回您的網站購買產品。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7527" y="4192172"/>
            <a:ext cx="1878037" cy="22086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/>
          <a:srcRect l="5522"/>
          <a:stretch/>
        </p:blipFill>
        <p:spPr>
          <a:xfrm>
            <a:off x="12031" y="544247"/>
            <a:ext cx="9152022" cy="62542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1"/>
            <a:ext cx="9144000" cy="510988"/>
            <a:chOff x="0" y="0"/>
            <a:chExt cx="9144000" cy="383241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383241"/>
            </a:xfrm>
            <a:prstGeom prst="rect">
              <a:avLst/>
            </a:prstGeom>
            <a:solidFill>
              <a:srgbClr val="232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50656"/>
              <a:ext cx="1423060" cy="311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Rectangle 2"/>
          <p:cNvSpPr/>
          <p:nvPr/>
        </p:nvSpPr>
        <p:spPr>
          <a:xfrm>
            <a:off x="2695073" y="1759408"/>
            <a:ext cx="962526" cy="2582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57902" y="1193805"/>
            <a:ext cx="305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網路行銷聯盟工具小精靈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0899" y="2609599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如何利用它來增加網站流量</a:t>
            </a:r>
          </a:p>
        </p:txBody>
      </p:sp>
    </p:spTree>
    <p:extLst>
      <p:ext uri="{BB962C8B-B14F-4D97-AF65-F5344CB8AC3E}">
        <p14:creationId xmlns:p14="http://schemas.microsoft.com/office/powerpoint/2010/main" val="21543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7340" t="12116" r="11589" b="6085"/>
          <a:stretch/>
        </p:blipFill>
        <p:spPr>
          <a:xfrm>
            <a:off x="396243" y="578530"/>
            <a:ext cx="8302174" cy="62794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"/>
            <a:ext cx="9144000" cy="510988"/>
            <a:chOff x="0" y="0"/>
            <a:chExt cx="9144000" cy="38324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383241"/>
            </a:xfrm>
            <a:prstGeom prst="rect">
              <a:avLst/>
            </a:prstGeom>
            <a:solidFill>
              <a:srgbClr val="23282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50656"/>
              <a:ext cx="1423060" cy="311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Rectangle 6"/>
          <p:cNvSpPr/>
          <p:nvPr/>
        </p:nvSpPr>
        <p:spPr>
          <a:xfrm>
            <a:off x="6790324" y="3176337"/>
            <a:ext cx="1106906" cy="5935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66" t="4002" r="1299" b="4989"/>
          <a:stretch/>
        </p:blipFill>
        <p:spPr>
          <a:xfrm>
            <a:off x="228600" y="824463"/>
            <a:ext cx="8410074" cy="5816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40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01" y="524741"/>
            <a:ext cx="8928100" cy="64931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8962" y="5388225"/>
            <a:ext cx="7053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選擇子類別後，您的工具小精靈中將</a:t>
            </a:r>
            <a:r>
              <a:rPr lang="zh-TW" altLang="en-US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輪流</a:t>
            </a:r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展示所有產品。</a:t>
            </a:r>
          </a:p>
        </p:txBody>
      </p:sp>
    </p:spTree>
    <p:extLst>
      <p:ext uri="{BB962C8B-B14F-4D97-AF65-F5344CB8AC3E}">
        <p14:creationId xmlns:p14="http://schemas.microsoft.com/office/powerpoint/2010/main" val="37109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961" y="14"/>
            <a:ext cx="8147139" cy="67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31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88175" y="843012"/>
            <a:ext cx="9632176" cy="47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5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408" t="9172" r="2285" b="5867"/>
          <a:stretch/>
        </p:blipFill>
        <p:spPr>
          <a:xfrm>
            <a:off x="7" y="0"/>
            <a:ext cx="9074123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3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612" y="490919"/>
            <a:ext cx="7832558" cy="5630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0086" y="948788"/>
            <a:ext cx="2302021" cy="717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566" y="507395"/>
            <a:ext cx="7230979" cy="5800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6768" y="1993900"/>
            <a:ext cx="2521439" cy="212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31616" y="742459"/>
            <a:ext cx="6012384" cy="83148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zh-TW" altLang="en-US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公司擁</a:t>
            </a:r>
            <a:r>
              <a:rPr lang="zh-TW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有許多優</a:t>
            </a:r>
            <a:r>
              <a:rPr lang="zh-TW" altLang="en-US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</a:t>
            </a:r>
            <a:r>
              <a:rPr lang="zh-TW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的技術可以應用</a:t>
            </a:r>
            <a:r>
              <a:rPr lang="zh-TW" altLang="en-US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在您</a:t>
            </a:r>
            <a:r>
              <a:rPr lang="zh-TW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的事業</a:t>
            </a:r>
            <a:r>
              <a:rPr lang="zh-TW" altLang="en-US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sz="3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，幫助您成功。</a:t>
            </a: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8354"/>
          <a:stretch/>
        </p:blipFill>
        <p:spPr>
          <a:xfrm>
            <a:off x="3189707" y="1821237"/>
            <a:ext cx="2474106" cy="1553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7408" y="5308653"/>
            <a:ext cx="2629199" cy="1076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0049" y="5197367"/>
            <a:ext cx="2224034" cy="12987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3600" y="3717075"/>
            <a:ext cx="2440214" cy="14136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1317" y="3717089"/>
            <a:ext cx="2561498" cy="12719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284" y="3372142"/>
            <a:ext cx="1823927" cy="30736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" y="719473"/>
            <a:ext cx="2951114" cy="22034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136884" y="1828558"/>
            <a:ext cx="2606788" cy="34114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zh-TW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網路行銷聯盟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41" y="2100431"/>
            <a:ext cx="2269335" cy="1408284"/>
          </a:xfrm>
          <a:prstGeom prst="rect">
            <a:avLst/>
          </a:prstGeom>
        </p:spPr>
      </p:pic>
      <p:sp>
        <p:nvSpPr>
          <p:cNvPr id="14" name="TextBox 24"/>
          <p:cNvSpPr txBox="1"/>
          <p:nvPr/>
        </p:nvSpPr>
        <p:spPr>
          <a:xfrm>
            <a:off x="390375" y="5783526"/>
            <a:ext cx="2606788" cy="6493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</a:t>
            </a:r>
            <a:r>
              <a:rPr lang="en-US" alt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sz="28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24"/>
          <p:cNvSpPr txBox="1"/>
          <p:nvPr/>
        </p:nvSpPr>
        <p:spPr>
          <a:xfrm>
            <a:off x="6140613" y="6159209"/>
            <a:ext cx="2606788" cy="6493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風潮</a:t>
            </a:r>
            <a:r>
              <a:rPr lang="zh-TW" altLang="en-US" sz="2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鋪</a:t>
            </a:r>
            <a:endParaRPr lang="zh-TW" sz="24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5"/>
          <p:cNvSpPr/>
          <p:nvPr/>
        </p:nvSpPr>
        <p:spPr>
          <a:xfrm>
            <a:off x="-80210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828" y="19053"/>
            <a:ext cx="89015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932097"/>
            <a:ext cx="6761748" cy="4921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2229" y="1835484"/>
            <a:ext cx="6289173" cy="13014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36872" y="1899536"/>
            <a:ext cx="1495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複製並提供給部落格或網站所有者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6872" y="1819319"/>
            <a:ext cx="1495197" cy="1649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491" t="8828" r="37300" b="38980"/>
          <a:stretch/>
        </p:blipFill>
        <p:spPr>
          <a:xfrm>
            <a:off x="1127567" y="513348"/>
            <a:ext cx="6523767" cy="4461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4862" t="51371" r="21889" b="11130"/>
          <a:stretch/>
        </p:blipFill>
        <p:spPr>
          <a:xfrm>
            <a:off x="1882744" y="4143556"/>
            <a:ext cx="5792654" cy="25745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882744" y="4057329"/>
            <a:ext cx="5792654" cy="2724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1323" y="35731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9380" y="1035030"/>
            <a:ext cx="3719140" cy="4531372"/>
            <a:chOff x="109379" y="776272"/>
            <a:chExt cx="3719140" cy="33985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79" y="776272"/>
              <a:ext cx="3719140" cy="291320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216" y="3244815"/>
              <a:ext cx="3548409" cy="92998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2" y="2965699"/>
            <a:ext cx="4489599" cy="29832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38800" y="2555329"/>
            <a:ext cx="191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sz="1800" b="1" i="0" dirty="0" smtClean="0">
                <a:solidFill>
                  <a:srgbClr val="000000"/>
                </a:solidFill>
                <a:ea typeface="PMingLiU" pitchFamily="18" charset="0"/>
              </a:rPr>
              <a:t> </a:t>
            </a:r>
            <a:r>
              <a:rPr lang="zh-TW" sz="2000" b="1" i="0" dirty="0" smtClean="0">
                <a:solidFill>
                  <a:srgbClr val="000000"/>
                </a:solidFill>
                <a:ea typeface="PMingLiU" pitchFamily="18" charset="0"/>
              </a:rPr>
              <a:t>SHOP.COM顧客</a:t>
            </a:r>
          </a:p>
        </p:txBody>
      </p:sp>
      <p:sp>
        <p:nvSpPr>
          <p:cNvPr id="25" name="Arc 24"/>
          <p:cNvSpPr/>
          <p:nvPr/>
        </p:nvSpPr>
        <p:spPr>
          <a:xfrm rot="391670">
            <a:off x="3124208" y="2082031"/>
            <a:ext cx="1905001" cy="2464583"/>
          </a:xfrm>
          <a:prstGeom prst="arc">
            <a:avLst>
              <a:gd name="adj1" fmla="val 14658374"/>
              <a:gd name="adj2" fmla="val 20196385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843242" y="66486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網站訪客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4733" y="816531"/>
            <a:ext cx="3713017" cy="984885"/>
          </a:xfrm>
          <a:prstGeom prst="rect">
            <a:avLst/>
          </a:prstGeom>
          <a:solidFill>
            <a:srgbClr val="C9EE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TW" sz="24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店主賺取BV</a:t>
            </a:r>
            <a:r>
              <a:rPr lang="en-US" alt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IBV</a:t>
            </a:r>
          </a:p>
          <a:p>
            <a:pPr algn="ctr">
              <a:spcBef>
                <a:spcPts val="1200"/>
              </a:spcBef>
            </a:pP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TW" sz="24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店主獲得顧客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72" y="1044158"/>
            <a:ext cx="723900" cy="9581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37106" y="4326436"/>
            <a:ext cx="3610303" cy="1239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0.04687 -3.58025E-6 C 0.06788 -3.58025E-6 0.09375 0.03457 0.09375 0.06266 L 0.09375 0.1253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2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0" grpId="0"/>
      <p:bldP spid="30" grpId="1"/>
      <p:bldP spid="31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31323" y="35731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0555" y="2965715"/>
            <a:ext cx="4508195" cy="29700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05" y="619451"/>
            <a:ext cx="3643313" cy="48119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8800" y="2555329"/>
            <a:ext cx="191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sz="1800" b="1" i="0" dirty="0" smtClean="0">
                <a:solidFill>
                  <a:srgbClr val="000000"/>
                </a:solidFill>
                <a:ea typeface="PMingLiU" pitchFamily="18" charset="0"/>
              </a:rPr>
              <a:t> </a:t>
            </a:r>
            <a:r>
              <a:rPr lang="zh-TW" sz="2000" b="1" i="0" dirty="0" smtClean="0">
                <a:solidFill>
                  <a:srgbClr val="000000"/>
                </a:solidFill>
                <a:ea typeface="PMingLiU" pitchFamily="18" charset="0"/>
              </a:rPr>
              <a:t>SHOP.COM顧客</a:t>
            </a:r>
          </a:p>
        </p:txBody>
      </p:sp>
      <p:sp>
        <p:nvSpPr>
          <p:cNvPr id="24" name="Arc 23"/>
          <p:cNvSpPr/>
          <p:nvPr/>
        </p:nvSpPr>
        <p:spPr>
          <a:xfrm rot="391670">
            <a:off x="3124208" y="2082031"/>
            <a:ext cx="1905001" cy="2464583"/>
          </a:xfrm>
          <a:prstGeom prst="arc">
            <a:avLst>
              <a:gd name="adj1" fmla="val 14658374"/>
              <a:gd name="adj2" fmla="val 20196385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63128" y="787414"/>
            <a:ext cx="3676079" cy="984885"/>
          </a:xfrm>
          <a:prstGeom prst="rect">
            <a:avLst/>
          </a:prstGeom>
          <a:solidFill>
            <a:srgbClr val="C9EE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TW" sz="24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店主賺取BV</a:t>
            </a:r>
            <a:r>
              <a:rPr lang="en-US" alt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IBV</a:t>
            </a:r>
          </a:p>
          <a:p>
            <a:pPr algn="ctr">
              <a:spcBef>
                <a:spcPts val="1200"/>
              </a:spcBef>
            </a:pP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TW" sz="24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店主獲得顧客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72" y="1044158"/>
            <a:ext cx="723900" cy="9581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29388" y="66486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sz="20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網站訪客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7556"/>
            <a:ext cx="1423060" cy="415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610854" y="1395678"/>
            <a:ext cx="1118937" cy="3850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58025E-6 L 0.04687 -3.58025E-6 C 0.06788 -3.58025E-6 0.09375 0.03457 0.09375 0.06266 L 0.09375 0.1253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62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31" grpId="0" animBg="1"/>
      <p:bldP spid="19" grpId="0"/>
      <p:bldP spid="1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05" y="365133"/>
            <a:ext cx="8539449" cy="62388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-180000">
            <a:off x="4326272" y="1460398"/>
            <a:ext cx="4274783" cy="40817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 rot="-180000">
            <a:off x="4299493" y="1370841"/>
            <a:ext cx="4312920" cy="2800767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8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臉書上售出</a:t>
            </a:r>
            <a:endParaRPr lang="en-US" altLang="zh-TW" sz="8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rot="-180000">
            <a:off x="4823348" y="4441423"/>
            <a:ext cx="3370007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社群商務</a:t>
            </a:r>
            <a:endParaRPr lang="en-US" altLang="zh-TW" sz="60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4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13&#10;ACTIVE USERS OF KEY GLOBAL SOCIAL PLATFORMSJAN&#10;2017 BASED ON THE MOST RECENTLY PUBLISHED MONTHLY ACTIVE USER ACCOUNTS 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" y="274638"/>
            <a:ext cx="8334531" cy="62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417638"/>
            <a:ext cx="8001000" cy="385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78280" y="502920"/>
            <a:ext cx="720852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全球主要社群平台活躍使用者人數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93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980806"/>
              </p:ext>
            </p:extLst>
          </p:nvPr>
        </p:nvGraphicFramePr>
        <p:xfrm>
          <a:off x="2364206" y="1455822"/>
          <a:ext cx="6172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2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70" y="274639"/>
            <a:ext cx="6678386" cy="1143000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社群商務很簡單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6" y="2367538"/>
            <a:ext cx="1903912" cy="25385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29" y="1619795"/>
            <a:ext cx="2841172" cy="3226524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包含社群媒體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1881" y="1600203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網路媒體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9564" y="1600203"/>
            <a:ext cx="236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社交互動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492" t="23482" r="42637" b="24375"/>
          <a:stretch/>
        </p:blipFill>
        <p:spPr>
          <a:xfrm>
            <a:off x="3559630" y="2367538"/>
            <a:ext cx="1916975" cy="41929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15" y="2367541"/>
            <a:ext cx="3215649" cy="34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803"/>
          <a:stretch/>
        </p:blipFill>
        <p:spPr>
          <a:xfrm>
            <a:off x="3771901" y="2402436"/>
            <a:ext cx="5372100" cy="4455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532" y="268855"/>
            <a:ext cx="6152606" cy="1437969"/>
          </a:xfrm>
        </p:spPr>
        <p:txBody>
          <a:bodyPr/>
          <a:lstStyle/>
          <a:p>
            <a:pPr algn="l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美安讓您在社群</a:t>
            </a:r>
            <a: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奠立成功之基</a:t>
            </a: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2531" y="1940771"/>
            <a:ext cx="5927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英國雜誌Marketing Week的一項調查顯示，臉書是最受歡迎的直接購物平台。19%的受訪者傾向於直接</a:t>
            </a:r>
            <a:r>
              <a:rPr lang="zh-TW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臉書</a:t>
            </a:r>
            <a:r>
              <a:rPr lang="zh-TW" altLang="zh-TW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購買商品。</a:t>
            </a:r>
          </a:p>
        </p:txBody>
      </p:sp>
    </p:spTree>
    <p:extLst>
      <p:ext uri="{BB962C8B-B14F-4D97-AF65-F5344CB8AC3E}">
        <p14:creationId xmlns:p14="http://schemas.microsoft.com/office/powerpoint/2010/main" val="223354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b="5833"/>
          <a:stretch/>
        </p:blipFill>
        <p:spPr>
          <a:xfrm>
            <a:off x="8" y="0"/>
            <a:ext cx="9144001" cy="6457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5741083"/>
            <a:ext cx="9144000" cy="11048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011" y="5814893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更輕鬆地找到這些技術支援，並了解如何使用它們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來運用在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嗎？</a:t>
            </a:r>
          </a:p>
        </p:txBody>
      </p:sp>
    </p:spTree>
    <p:extLst>
      <p:ext uri="{BB962C8B-B14F-4D97-AF65-F5344CB8AC3E}">
        <p14:creationId xmlns:p14="http://schemas.microsoft.com/office/powerpoint/2010/main" val="25955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15199" y="2315343"/>
            <a:ext cx="6828802" cy="4114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zh-TW" sz="2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SHOPBOX 是一個擁有專利的個人化商品櫥窗展示應用程式，</a:t>
            </a:r>
            <a:r>
              <a:rPr lang="zh-TW" altLang="en-US" sz="2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</a:t>
            </a:r>
            <a:r>
              <a:rPr lang="zh-TW" sz="2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包括：</a:t>
            </a:r>
          </a:p>
          <a:p>
            <a:pPr marL="0" indent="0">
              <a:buNone/>
            </a:pPr>
            <a:endParaRPr 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登錄註冊</a:t>
            </a:r>
            <a:r>
              <a:rPr lang="en-US" alt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產品詳細資訊</a:t>
            </a:r>
          </a:p>
          <a:p>
            <a:pPr>
              <a:buFont typeface="Wingdings" pitchFamily="2" charset="2"/>
              <a:buChar char="Ø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購物車			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8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送貨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選項</a:t>
            </a:r>
            <a:endParaRPr lang="zh-TW" sz="2800" b="1" i="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安全的信用卡資料處理</a:t>
            </a:r>
            <a:r>
              <a:rPr lang="zh-TW" altLang="en-US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結帳</a:t>
            </a:r>
          </a:p>
          <a:p>
            <a:pPr>
              <a:buFont typeface="Wingdings" pitchFamily="2" charset="2"/>
              <a:buChar char="Ø"/>
            </a:pPr>
            <a:r>
              <a:rPr lang="zh-TW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轉薦顧客追蹤			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26" y="559207"/>
            <a:ext cx="3787514" cy="154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2697479" y="5920678"/>
            <a:ext cx="644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及莫蒂膚</a:t>
            </a:r>
            <a:r>
              <a:rPr lang="en-US" altLang="zh-TW" sz="2800" b="1" baseline="30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已可使用！</a:t>
            </a:r>
            <a:endParaRPr 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945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4294967295"/>
          </p:nvPr>
        </p:nvSpPr>
        <p:spPr>
          <a:xfrm>
            <a:off x="2171700" y="1784350"/>
            <a:ext cx="5829300" cy="45720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9091"/>
          <a:stretch/>
        </p:blipFill>
        <p:spPr bwMode="auto">
          <a:xfrm>
            <a:off x="2373925" y="1784350"/>
            <a:ext cx="6563060" cy="402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69301" y="584035"/>
            <a:ext cx="6593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i="0" dirty="0" smtClean="0">
                <a:solidFill>
                  <a:srgbClr val="8064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SHOPBOX</a:t>
            </a:r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讓您能夠抓住Facebook使用者/朋友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566160" y="5437206"/>
            <a:ext cx="330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從對話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90360" y="1977726"/>
            <a:ext cx="330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到銷售</a:t>
            </a:r>
          </a:p>
        </p:txBody>
      </p:sp>
    </p:spTree>
    <p:extLst>
      <p:ext uri="{BB962C8B-B14F-4D97-AF65-F5344CB8AC3E}">
        <p14:creationId xmlns:p14="http://schemas.microsoft.com/office/powerpoint/2010/main" val="13652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83124" y="243053"/>
            <a:ext cx="7365733" cy="589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48752" y="3112784"/>
            <a:ext cx="14859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5873" y="228600"/>
            <a:ext cx="2915182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所有快速查看及商品資料頁面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</a:t>
            </a:r>
            <a:r>
              <a:rPr lang="zh-TW" altLang="en-US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找到加入SHOPBOX的連結</a:t>
            </a:r>
          </a:p>
        </p:txBody>
      </p:sp>
    </p:spTree>
    <p:extLst>
      <p:ext uri="{BB962C8B-B14F-4D97-AF65-F5344CB8AC3E}">
        <p14:creationId xmlns:p14="http://schemas.microsoft.com/office/powerpoint/2010/main" val="2961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14931 -0.1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5195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918" y="529403"/>
            <a:ext cx="8486348" cy="52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00650" y="228600"/>
            <a:ext cx="280035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可在跳出視窗中將產品加到新的或現有的SHOPBOX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4440" y="2147837"/>
            <a:ext cx="89765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5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43009" y="628829"/>
            <a:ext cx="6869170" cy="560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markm\Desktop\World Conference 2014\shopbox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53504" y="1462411"/>
            <a:ext cx="4248165" cy="1507640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58375" y="2457450"/>
            <a:ext cx="88975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7336" y="228600"/>
            <a:ext cx="2959138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點擊前往SHOPBOX</a:t>
            </a:r>
            <a:endParaRPr lang="en-US" altLang="zh-TW" sz="24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查看您建立的SHOPBOX</a:t>
            </a:r>
          </a:p>
        </p:txBody>
      </p:sp>
    </p:spTree>
    <p:extLst>
      <p:ext uri="{BB962C8B-B14F-4D97-AF65-F5344CB8AC3E}">
        <p14:creationId xmlns:p14="http://schemas.microsoft.com/office/powerpoint/2010/main" val="38745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8893" y="288759"/>
            <a:ext cx="7302115" cy="59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7724674" y="5966255"/>
            <a:ext cx="4867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69528" y="79668"/>
            <a:ext cx="2909454" cy="149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可在SHOPBOX的管理頁面選擇「我的清單」檢視分享SHOPBOX的方式</a:t>
            </a:r>
          </a:p>
        </p:txBody>
      </p:sp>
    </p:spTree>
    <p:extLst>
      <p:ext uri="{BB962C8B-B14F-4D97-AF65-F5344CB8AC3E}">
        <p14:creationId xmlns:p14="http://schemas.microsoft.com/office/powerpoint/2010/main" val="24972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8 -0.08658 L -0.56128 -0.446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8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內容版面配置區 16" descr="54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6980" y="622004"/>
            <a:ext cx="6830950" cy="5560328"/>
          </a:xfrm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6807" y="622814"/>
            <a:ext cx="6858001" cy="558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7724674" y="5966255"/>
            <a:ext cx="4867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92201" y="16329"/>
            <a:ext cx="280035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在跳出視窗中可選擇店面圖片，選擇在Facebook上自動貼文的頻率。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114800" y="4075813"/>
            <a:ext cx="988828" cy="31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4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9618 -0.3842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19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18 -0.38426 L -0.30572 -0.2588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03329" y="1673857"/>
            <a:ext cx="4973379" cy="36955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314952" y="43543"/>
            <a:ext cx="2657475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可在Facebook連接頁面中輸入貼文內容並發佈到Facebook</a:t>
            </a:r>
          </a:p>
        </p:txBody>
      </p:sp>
      <p:pic>
        <p:nvPicPr>
          <p:cNvPr id="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7724674" y="5966255"/>
            <a:ext cx="4867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0.06898 L -0.06736 -0.1442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10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6839" y="520503"/>
            <a:ext cx="7317839" cy="612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14952" y="43543"/>
            <a:ext cx="2657475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直接發佈到您的</a:t>
            </a:r>
            <a:endParaRPr lang="en-US" altLang="zh-TW" sz="24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個人頁面時間軸</a:t>
            </a:r>
          </a:p>
        </p:txBody>
      </p:sp>
      <p:pic>
        <p:nvPicPr>
          <p:cNvPr id="6" name="Picture 12" descr="C:\Users\markm\Desktop\World Conference 2014\hand-icon-poin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730">
            <a:off x="5884069" y="5944485"/>
            <a:ext cx="4867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6898 L -0.15504 -0.513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-29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02119" y="351789"/>
            <a:ext cx="6949893" cy="555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43526" y="32657"/>
            <a:ext cx="2657475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可在您的Facebook頁</a:t>
            </a:r>
            <a:r>
              <a:rPr lang="zh-TW" altLang="en-US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</a:t>
            </a:r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r>
              <a:rPr lang="zh-TW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</a:t>
            </a:r>
            <a:r>
              <a:rPr lang="zh-TW" altLang="en-US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zh-TW" sz="24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736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77" y="635011"/>
            <a:ext cx="3792005" cy="1382518"/>
          </a:xfrm>
        </p:spPr>
        <p:txBody>
          <a:bodyPr>
            <a:normAutofit/>
          </a:bodyPr>
          <a:lstStyle/>
          <a:p>
            <a:r>
              <a:rPr 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應用程式和</a:t>
            </a:r>
            <a:r>
              <a:rPr lang="en-US" alt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4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功能中心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15" y="2197292"/>
            <a:ext cx="3936612" cy="2064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將在新加坡，台灣和香港的</a:t>
            </a:r>
            <a:r>
              <a:rPr lang="zh-TW" altLang="en-US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2400" b="1" i="0" baseline="30000" dirty="0" smtClean="0">
                <a:solidFill>
                  <a:srgbClr val="000000"/>
                </a:solidFill>
                <a:latin typeface="微軟正黑體"/>
                <a:ea typeface="微軟正黑體"/>
              </a:rPr>
              <a:t>®</a:t>
            </a:r>
            <a:r>
              <a:rPr lang="zh-TW" altLang="en-US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</a:t>
            </a:r>
            <a:r>
              <a:rPr lang="zh-TW" sz="2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推出！</a:t>
            </a:r>
          </a:p>
          <a:p>
            <a:pPr marL="0" indent="0">
              <a:buNone/>
            </a:pPr>
            <a:endParaRPr 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即將在</a:t>
            </a:r>
            <a:r>
              <a:rPr lang="zh-TW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2017年</a:t>
            </a:r>
            <a:r>
              <a:rPr lang="en-US" altLang="zh-TW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月在</a:t>
            </a:r>
            <a:r>
              <a:rPr lang="zh-TW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格林斯堡市舉行的國際年會</a:t>
            </a:r>
            <a:r>
              <a:rPr lang="zh-TW" altLang="en-US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公佈</a:t>
            </a:r>
            <a:r>
              <a:rPr lang="zh-TW" sz="2400" b="1" i="0" dirty="0" smtClean="0">
                <a:solidFill>
                  <a:srgbClr val="2E75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7294" t="18291" r="45708" b="39119"/>
          <a:stretch/>
        </p:blipFill>
        <p:spPr>
          <a:xfrm>
            <a:off x="3914776" y="659129"/>
            <a:ext cx="5229225" cy="6184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80" y="4678078"/>
            <a:ext cx="1115403" cy="148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88" y="4678093"/>
            <a:ext cx="1069645" cy="142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1" y="4621394"/>
            <a:ext cx="1291692" cy="17222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/>
          <p:cNvSpPr/>
          <p:nvPr/>
        </p:nvSpPr>
        <p:spPr>
          <a:xfrm>
            <a:off x="-96252" y="0"/>
            <a:ext cx="12192000" cy="55245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4651"/>
            <a:ext cx="1771650" cy="7359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429000" y="1600200"/>
            <a:ext cx="59436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26563" y="157742"/>
            <a:ext cx="5411286" cy="6391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150363">
            <a:off x="5022973" y="4000841"/>
            <a:ext cx="1109605" cy="8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95767" y="823000"/>
            <a:ext cx="5323791" cy="436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4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76411E-6 L 0.03681 -0.14731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96369" y="89649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用您的TW.SHOP.COM</a:t>
            </a:r>
            <a:r>
              <a:rPr lang="en-US" alt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424919" y="1537448"/>
            <a:ext cx="59436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6125" y="1215547"/>
            <a:ext cx="7251919" cy="4802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4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13059" r="34595" b="6294"/>
          <a:stretch/>
        </p:blipFill>
        <p:spPr bwMode="auto">
          <a:xfrm>
            <a:off x="2435626" y="228600"/>
            <a:ext cx="5089712" cy="581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481729">
            <a:off x="5139635" y="5863439"/>
            <a:ext cx="1109605" cy="8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2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5795 -0.16342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435583" y="1524000"/>
            <a:ext cx="59436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54537" y="861240"/>
            <a:ext cx="8048414" cy="524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4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486467" y="1769016"/>
            <a:ext cx="59436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08026" y="1582516"/>
            <a:ext cx="7240876" cy="47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10380" y="1477962"/>
            <a:ext cx="59436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9218" r="8913" b="6782"/>
          <a:stretch/>
        </p:blipFill>
        <p:spPr bwMode="auto">
          <a:xfrm>
            <a:off x="1257307" y="334977"/>
            <a:ext cx="6696731" cy="55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98" y="3306762"/>
            <a:ext cx="1780968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681170" flipV="1">
            <a:off x="4745793" y="4047108"/>
            <a:ext cx="843441" cy="5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60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95E-6 L -0.01857 -0.094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477788" y="1706882"/>
            <a:ext cx="59436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78311" y="1779523"/>
            <a:ext cx="7377878" cy="481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81170" flipV="1">
            <a:off x="6329741" y="5208910"/>
            <a:ext cx="750573" cy="51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32" y="2537207"/>
            <a:ext cx="3468025" cy="341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4284 -0.08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476" y="-55415"/>
            <a:ext cx="6877331" cy="1143000"/>
          </a:xfrm>
        </p:spPr>
        <p:txBody>
          <a:bodyPr/>
          <a:lstStyle/>
          <a:p>
            <a:r>
              <a:rPr 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新的SHOPBOX店面圖片</a:t>
            </a:r>
          </a:p>
        </p:txBody>
      </p:sp>
      <p:pic>
        <p:nvPicPr>
          <p:cNvPr id="6146" name="Picture 2" descr="C:\Users\eugenew\AppData\Local\Microsoft\Windows\Temporary Internet Files\Content.Outlook\96938NC0\shopBox-electronicGift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01470" y="1144229"/>
            <a:ext cx="1898930" cy="8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ugenew\AppData\Local\Microsoft\Windows\Temporary Internet Files\Content.Outlook\96938NC0\shopBox-giftsForHer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62097" y="1146338"/>
            <a:ext cx="1898930" cy="88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ugenew\AppData\Local\Microsoft\Windows\Temporary Internet Files\Content.Outlook\96938NC0\shopBox-giftsForKid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16499" y="1141722"/>
            <a:ext cx="1898930" cy="8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ugenew\AppData\Local\Microsoft\Windows\Temporary Internet Files\Content.Outlook\96938NC0\shopBox-hotDeals (2)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01473" y="2699714"/>
            <a:ext cx="1898930" cy="8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ugenew\AppData\Local\Microsoft\Windows\Temporary Internet Files\Content.Outlook\96938NC0\shopBox-generic (2)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43304" y="2707082"/>
            <a:ext cx="1898930" cy="8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eugenew\AppData\Local\Microsoft\Windows\Temporary Internet Files\Content.Outlook\96938NC0\shopBox-giftIdeas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301471" y="4283593"/>
            <a:ext cx="1898931" cy="88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eugenew\AppData\Local\Microsoft\Windows\Temporary Internet Files\Content.Outlook\96938NC0\shopBox-lorenJewels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809930" y="2714340"/>
            <a:ext cx="1898930" cy="8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eugenew\AppData\Local\Microsoft\Windows\Temporary Internet Files\Content.Outlook\96938NC0\shopBox-myFavs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530323" y="4289660"/>
            <a:ext cx="1898930" cy="88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00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29313" y="4257044"/>
            <a:ext cx="1882140" cy="8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image00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536595" y="5715354"/>
            <a:ext cx="1892656" cy="88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4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0831" y="301869"/>
            <a:ext cx="6418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我要如何將這個工具運用在我的事業上？</a:t>
            </a:r>
          </a:p>
        </p:txBody>
      </p:sp>
      <p:pic>
        <p:nvPicPr>
          <p:cNvPr id="1026" name="Picture 2" descr="https://encrypted-tbn0.gstatic.com/images?q=tbn:ANd9GcSbRbtxaRmwNWOjWvqGDdQGg7DTiSvUUuJkEthUT9qaiLOyzEo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8" y="1752603"/>
            <a:ext cx="2839559" cy="4584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4400" b="1" i="0" dirty="0" smtClean="0">
                <a:solidFill>
                  <a:srgbClr val="FFFFFF"/>
                </a:solidFill>
                <a:ea typeface="PMingLiU" pitchFamily="18" charset="0"/>
              </a:rPr>
              <a:t> </a:t>
            </a:r>
            <a:r>
              <a:rPr lang="zh-TW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莫蒂膚</a:t>
            </a:r>
            <a:r>
              <a:rPr lang="zh-TW" sz="4400" b="1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最愛SHOPBOX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7215" y="2086790"/>
            <a:ext cx="3503522" cy="41235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40510" y="4470400"/>
            <a:ext cx="3453692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560047" y="2052956"/>
            <a:ext cx="2728913" cy="12662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8850" y="1544673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b="1" i="0" dirty="0" smtClean="0">
                <a:solidFill>
                  <a:srgbClr val="8EB4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店面圖片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0104" y="393385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b="1" i="0" dirty="0" smtClean="0">
                <a:solidFill>
                  <a:srgbClr val="8EB4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貼文圖片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7850" y="150712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b="1" i="0" dirty="0" smtClean="0">
                <a:solidFill>
                  <a:srgbClr val="8EB4E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店內產品</a:t>
            </a:r>
          </a:p>
        </p:txBody>
      </p:sp>
    </p:spTree>
    <p:extLst>
      <p:ext uri="{BB962C8B-B14F-4D97-AF65-F5344CB8AC3E}">
        <p14:creationId xmlns:p14="http://schemas.microsoft.com/office/powerpoint/2010/main" val="15151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3543" t="19274" r="30967" b="18751"/>
          <a:stretch/>
        </p:blipFill>
        <p:spPr>
          <a:xfrm>
            <a:off x="444230" y="57150"/>
            <a:ext cx="8071127" cy="67575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4230" y="2419350"/>
            <a:ext cx="8071127" cy="1005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66907" y="322764"/>
            <a:ext cx="6765757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尚它</a:t>
            </a:r>
            <a:r>
              <a:rPr lang="zh-TW" sz="4400" b="1" i="0" baseline="30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最愛</a:t>
            </a:r>
            <a:r>
              <a:rPr lang="en-US" alt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HOPBOX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7961"/>
          <a:stretch/>
        </p:blipFill>
        <p:spPr bwMode="auto">
          <a:xfrm>
            <a:off x="5832310" y="1648327"/>
            <a:ext cx="2965622" cy="4562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03" y="4620126"/>
            <a:ext cx="3193256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34" y="2195257"/>
            <a:ext cx="2764631" cy="1724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67704" y="1656553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店面圖片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2706" y="4043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 i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sz="2400" dirty="0"/>
              <a:t>貼文圖片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1706" y="1302399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 i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sz="2400" dirty="0"/>
              <a:t>店內產品</a:t>
            </a:r>
          </a:p>
        </p:txBody>
      </p:sp>
    </p:spTree>
    <p:extLst>
      <p:ext uri="{BB962C8B-B14F-4D97-AF65-F5344CB8AC3E}">
        <p14:creationId xmlns:p14="http://schemas.microsoft.com/office/powerpoint/2010/main" val="337488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51754"/>
            <a:ext cx="9143999" cy="6860388"/>
          </a:xfrm>
        </p:spPr>
      </p:pic>
      <p:sp>
        <p:nvSpPr>
          <p:cNvPr id="5" name="TextBox 4"/>
          <p:cNvSpPr txBox="1"/>
          <p:nvPr/>
        </p:nvSpPr>
        <p:spPr>
          <a:xfrm>
            <a:off x="1355636" y="3828112"/>
            <a:ext cx="6990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4800" b="1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將科技運用於事業</a:t>
            </a:r>
          </a:p>
        </p:txBody>
      </p:sp>
    </p:spTree>
    <p:extLst>
      <p:ext uri="{BB962C8B-B14F-4D97-AF65-F5344CB8AC3E}">
        <p14:creationId xmlns:p14="http://schemas.microsoft.com/office/powerpoint/2010/main" val="28507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5073"/>
          <a:stretch/>
        </p:blipFill>
        <p:spPr>
          <a:xfrm>
            <a:off x="104929" y="538572"/>
            <a:ext cx="8934157" cy="631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12" y="3564294"/>
            <a:ext cx="2972972" cy="907736"/>
          </a:xfrm>
        </p:spPr>
        <p:txBody>
          <a:bodyPr>
            <a:noAutofit/>
          </a:bodyPr>
          <a:lstStyle/>
          <a:p>
            <a:r>
              <a:rPr lang="zh-TW" sz="2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語音辨識 – 利用語音簡化您和顧客的互動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912" y="-16903"/>
            <a:ext cx="297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未來研究發展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4727" y="1453111"/>
            <a:ext cx="2590824" cy="9728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請幫我訂一瓶</a:t>
            </a:r>
            <a:r>
              <a:rPr lang="en-US" altLang="zh-TW" sz="3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OPC</a:t>
            </a:r>
            <a:endParaRPr lang="zh-TW" sz="32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64971" y="2856376"/>
            <a:ext cx="1247215" cy="972848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2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好的，已經幫您訂購完成。</a:t>
            </a:r>
            <a:endParaRPr lang="zh-TW" sz="22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35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" y="463025"/>
            <a:ext cx="8927415" cy="639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9798" y="964001"/>
            <a:ext cx="3672545" cy="1883110"/>
          </a:xfrm>
        </p:spPr>
        <p:txBody>
          <a:bodyPr>
            <a:noAutofit/>
          </a:bodyPr>
          <a:lstStyle/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虛擬實境 - 虛擬實境更平易近人後，</a:t>
            </a:r>
            <a:r>
              <a:rPr lang="zh-TW" altLang="en-US" sz="3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可能破壞我們所知的一切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510988"/>
          </a:xfrm>
          <a:prstGeom prst="rect">
            <a:avLst/>
          </a:prstGeom>
          <a:solidFill>
            <a:srgbClr val="2328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3919" y="-30758"/>
            <a:ext cx="3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未來研究開發</a:t>
            </a:r>
          </a:p>
        </p:txBody>
      </p:sp>
    </p:spTree>
    <p:extLst>
      <p:ext uri="{BB962C8B-B14F-4D97-AF65-F5344CB8AC3E}">
        <p14:creationId xmlns:p14="http://schemas.microsoft.com/office/powerpoint/2010/main" val="19197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619"/>
            <a:ext cx="9144000" cy="60960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946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1692" y="428503"/>
            <a:ext cx="8696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利用這些工具來開展您的事業，</a:t>
            </a:r>
            <a:endParaRPr lang="en-US" altLang="zh-TW" sz="40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並張大眼睛期待新的創新！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5186" y="5374120"/>
            <a:ext cx="2502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謝謝您！</a:t>
            </a:r>
          </a:p>
        </p:txBody>
      </p:sp>
    </p:spTree>
    <p:extLst>
      <p:ext uri="{BB962C8B-B14F-4D97-AF65-F5344CB8AC3E}">
        <p14:creationId xmlns:p14="http://schemas.microsoft.com/office/powerpoint/2010/main" val="31782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489" t="17188" r="31821" b="50521"/>
          <a:stretch/>
        </p:blipFill>
        <p:spPr>
          <a:xfrm>
            <a:off x="84221" y="0"/>
            <a:ext cx="8939463" cy="403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696" y="4415499"/>
            <a:ext cx="875899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sz="32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這個功能將提供一些我們認為對您的事業至關重要的精選應用程式，並讓您了解如何使用它們。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694" y="4415499"/>
            <a:ext cx="8602580" cy="107721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5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9830" y="-156677"/>
            <a:ext cx="6226954" cy="976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應用程式功能 – 精選應用程式</a:t>
            </a:r>
          </a:p>
        </p:txBody>
      </p:sp>
    </p:spTree>
    <p:extLst>
      <p:ext uri="{BB962C8B-B14F-4D97-AF65-F5344CB8AC3E}">
        <p14:creationId xmlns:p14="http://schemas.microsoft.com/office/powerpoint/2010/main" val="223724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129" t="31510" r="31991" b="10676"/>
          <a:stretch/>
        </p:blipFill>
        <p:spPr>
          <a:xfrm>
            <a:off x="443128" y="4"/>
            <a:ext cx="8526162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46140" t="38292" r="50845" b="56251"/>
          <a:stretch/>
        </p:blipFill>
        <p:spPr>
          <a:xfrm>
            <a:off x="3513221" y="793664"/>
            <a:ext cx="2466474" cy="647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46140" t="38292" r="50845" b="56251"/>
          <a:stretch/>
        </p:blipFill>
        <p:spPr>
          <a:xfrm>
            <a:off x="6229551" y="793664"/>
            <a:ext cx="2471329" cy="647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8980" y="862087"/>
            <a:ext cx="253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事業發展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3174" y="862087"/>
            <a:ext cx="2323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85025"/>
            <a:ext cx="9144000" cy="6170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9831" y="-241702"/>
            <a:ext cx="5999714" cy="1090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36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應用程式功能 – 依分類瀏覽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2" cstate="print"/>
          <a:srcRect l="46140" t="38292" r="50845" b="56251"/>
          <a:stretch/>
        </p:blipFill>
        <p:spPr>
          <a:xfrm>
            <a:off x="781251" y="793664"/>
            <a:ext cx="2471329" cy="647284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781245" y="847874"/>
            <a:ext cx="2323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事業行政管理</a:t>
            </a:r>
            <a:endParaRPr lang="zh-TW" sz="2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479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W_Teamw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W_Teamw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W_Teamwo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27987</TotalTime>
  <Words>1158</Words>
  <Application>Microsoft Office PowerPoint</Application>
  <PresentationFormat>如螢幕大小 (4:3)</PresentationFormat>
  <Paragraphs>142</Paragraphs>
  <Slides>74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74</vt:i4>
      </vt:variant>
    </vt:vector>
  </HeadingPairs>
  <TitlesOfParts>
    <vt:vector size="81" baseType="lpstr">
      <vt:lpstr>Office Theme</vt:lpstr>
      <vt:lpstr>TW_Teamwork</vt:lpstr>
      <vt:lpstr>18_Office Theme</vt:lpstr>
      <vt:lpstr>1_Office Theme</vt:lpstr>
      <vt:lpstr>2_Office Theme</vt:lpstr>
      <vt:lpstr>1_TW_Teamwork</vt:lpstr>
      <vt:lpstr>2_TW_Teamwork</vt:lpstr>
      <vt:lpstr>PowerPoint 簡報</vt:lpstr>
      <vt:lpstr>PowerPoint 簡報</vt:lpstr>
      <vt:lpstr>科技正改變一切！</vt:lpstr>
      <vt:lpstr>PowerPoint 簡報</vt:lpstr>
      <vt:lpstr>PowerPoint 簡報</vt:lpstr>
      <vt:lpstr>應用程式和 功能中心</vt:lpstr>
      <vt:lpstr>PowerPoint 簡報</vt:lpstr>
      <vt:lpstr>PowerPoint 簡報</vt:lpstr>
      <vt:lpstr>PowerPoint 簡報</vt:lpstr>
      <vt:lpstr>應用程式功能 –  篩選</vt:lpstr>
      <vt:lpstr>應用程式功能 – 應用程式介紹</vt:lpstr>
      <vt:lpstr>應用程式功能 – 應用程式介紹畫面</vt:lpstr>
      <vt:lpstr>應用程式和 功能中心</vt:lpstr>
      <vt:lpstr>PowerPoint 簡報</vt:lpstr>
      <vt:lpstr>PowerPoint 簡報</vt:lpstr>
      <vt:lpstr>PowerPoint 簡報</vt:lpstr>
      <vt:lpstr>PowerPoint 簡報</vt:lpstr>
      <vt:lpstr>PowerPoint 簡報</vt:lpstr>
      <vt:lpstr>網路行銷聯盟 – http://affiliate.shop.com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社群商務很簡單…</vt:lpstr>
      <vt:lpstr>美安讓您在社群 奠立成功之基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用您的TW.SHOP.COM 帳號登入</vt:lpstr>
      <vt:lpstr>PowerPoint 簡報</vt:lpstr>
      <vt:lpstr>PowerPoint 簡報</vt:lpstr>
      <vt:lpstr>PowerPoint 簡報</vt:lpstr>
      <vt:lpstr>PowerPoint 簡報</vt:lpstr>
      <vt:lpstr>PowerPoint 簡報</vt:lpstr>
      <vt:lpstr>新的SHOPBOX店面圖片</vt:lpstr>
      <vt:lpstr>PowerPoint 簡報</vt:lpstr>
      <vt:lpstr> 莫蒂膚®最愛SHOPBOX</vt:lpstr>
      <vt:lpstr>愛尚它®最愛SHOPBOX</vt:lpstr>
      <vt:lpstr>PowerPoint 簡報</vt:lpstr>
      <vt:lpstr>語音辨識 – 利用語音簡化您和顧客的互動 </vt:lpstr>
      <vt:lpstr>虛擬實境 - 虛擬實境更平易近人後，它可能破壞我們所知的一切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Wallace</dc:creator>
  <cp:lastModifiedBy>HP</cp:lastModifiedBy>
  <cp:revision>305</cp:revision>
  <dcterms:created xsi:type="dcterms:W3CDTF">2017-03-29T23:48:25Z</dcterms:created>
  <dcterms:modified xsi:type="dcterms:W3CDTF">2017-04-29T06:57:36Z</dcterms:modified>
</cp:coreProperties>
</file>